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6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</p:sldIdLst>
  <p:sldSz cy="5143500" cx="9144000"/>
  <p:notesSz cx="6858000" cy="9144000"/>
  <p:embeddedFontLst>
    <p:embeddedFont>
      <p:font typeface="Helvetica Neue"/>
      <p:regular r:id="rId30"/>
      <p:bold r:id="rId31"/>
      <p:italic r:id="rId32"/>
      <p:bold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HelveticaNeue-bold.fntdata"/><Relationship Id="rId30" Type="http://schemas.openxmlformats.org/officeDocument/2006/relationships/font" Target="fonts/HelveticaNeue-regular.fntdata"/><Relationship Id="rId11" Type="http://schemas.openxmlformats.org/officeDocument/2006/relationships/slide" Target="slides/slide6.xml"/><Relationship Id="rId33" Type="http://schemas.openxmlformats.org/officeDocument/2006/relationships/font" Target="fonts/HelveticaNeue-boldItalic.fntdata"/><Relationship Id="rId10" Type="http://schemas.openxmlformats.org/officeDocument/2006/relationships/slide" Target="slides/slide5.xml"/><Relationship Id="rId32" Type="http://schemas.openxmlformats.org/officeDocument/2006/relationships/font" Target="fonts/HelveticaNeue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a2ca6a9db7_5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a2ca6a9db7_5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a2ca6a9db7_5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a2ca6a9db7_5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a2ca6a9db7_5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a2ca6a9db7_5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a2ca6a9db7_5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a2ca6a9db7_5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a2ca6a9db7_5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a2ca6a9db7_5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a2ca6a9db7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a2ca6a9db7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a2ca6a9db7_5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a2ca6a9db7_5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acd051ee61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acd051ee61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acd051ee61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acd051ee61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a2ca6a9db7_5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a2ca6a9db7_5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ac8e3254a6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ac8e3254a6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a2ca6a9db7_5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a2ca6a9db7_5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acd051ee61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acd051ee61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a2ca6a9db7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a2ca6a9db7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a2ca6a9db7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a2ca6a9db7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acd051ee61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acd051ee61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2ca6a9db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2ca6a9db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a2ca6a9db7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a2ca6a9db7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a2ca6a9db7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a2ca6a9db7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a2ca6a9db7_2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a2ca6a9db7_2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a2ca6a9db7_2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a2ca6a9db7_2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a2ca6a9db7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a2ca6a9db7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a2ca6a9db7_5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a2ca6a9db7_5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 type="title">
  <p:cSld name="TITL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111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4077549" y="2016539"/>
            <a:ext cx="4957200" cy="6258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b="0" i="0" sz="3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4077550" y="2642411"/>
            <a:ext cx="45423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0" i="0" sz="1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32F3E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32F3E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32F3E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32F3E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pic>
        <p:nvPicPr>
          <p:cNvPr id="14" name="Google Shape;14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39238" y="19050"/>
            <a:ext cx="7144" cy="51435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39655" y="0"/>
            <a:ext cx="7144" cy="5143508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2"/>
          <p:cNvSpPr txBox="1"/>
          <p:nvPr>
            <p:ph idx="11" type="ftr"/>
          </p:nvPr>
        </p:nvSpPr>
        <p:spPr>
          <a:xfrm>
            <a:off x="314325" y="4767263"/>
            <a:ext cx="5153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8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Title and Content">
  <p:cSld name="5_Title and Conten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2297" y="-1678"/>
            <a:ext cx="9166295" cy="514518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3"/>
          <p:cNvSpPr txBox="1"/>
          <p:nvPr>
            <p:ph type="title"/>
          </p:nvPr>
        </p:nvSpPr>
        <p:spPr>
          <a:xfrm>
            <a:off x="178904" y="197645"/>
            <a:ext cx="83364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" type="body"/>
          </p:nvPr>
        </p:nvSpPr>
        <p:spPr>
          <a:xfrm>
            <a:off x="178904" y="1080229"/>
            <a:ext cx="8514300" cy="36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1" name="Google Shape;21;p3"/>
          <p:cNvSpPr txBox="1"/>
          <p:nvPr>
            <p:ph idx="12" type="sldNum"/>
          </p:nvPr>
        </p:nvSpPr>
        <p:spPr>
          <a:xfrm>
            <a:off x="6772275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7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algn="r">
              <a:spcBef>
                <a:spcPts val="0"/>
              </a:spcBef>
              <a:buNone/>
              <a:defRPr b="0" i="0" sz="7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algn="r">
              <a:spcBef>
                <a:spcPts val="0"/>
              </a:spcBef>
              <a:buNone/>
              <a:defRPr b="0" i="0" sz="7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algn="r">
              <a:spcBef>
                <a:spcPts val="0"/>
              </a:spcBef>
              <a:buNone/>
              <a:defRPr b="0" i="0" sz="7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algn="r">
              <a:spcBef>
                <a:spcPts val="0"/>
              </a:spcBef>
              <a:buNone/>
              <a:defRPr b="0" i="0" sz="7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algn="r">
              <a:spcBef>
                <a:spcPts val="0"/>
              </a:spcBef>
              <a:buNone/>
              <a:defRPr b="0" i="0" sz="7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algn="r">
              <a:spcBef>
                <a:spcPts val="0"/>
              </a:spcBef>
              <a:buNone/>
              <a:defRPr b="0" i="0" sz="7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algn="r">
              <a:spcBef>
                <a:spcPts val="0"/>
              </a:spcBef>
              <a:buNone/>
              <a:defRPr b="0" i="0" sz="7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algn="r">
              <a:spcBef>
                <a:spcPts val="0"/>
              </a:spcBef>
              <a:buNone/>
              <a:defRPr b="0" i="0" sz="7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" name="Google Shape;22;p3"/>
          <p:cNvSpPr/>
          <p:nvPr/>
        </p:nvSpPr>
        <p:spPr>
          <a:xfrm>
            <a:off x="9074485" y="5111262"/>
            <a:ext cx="70500" cy="3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188843" y="4860235"/>
            <a:ext cx="30810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8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© 2018, Amazon Web Services, Inc. or its Affiliates. All rights reserved.</a:t>
            </a:r>
            <a:endParaRPr sz="110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">
  <p:cSld name="1_Title and Content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oogle Shape;25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9" cy="5144643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4"/>
          <p:cNvSpPr txBox="1"/>
          <p:nvPr>
            <p:ph type="title"/>
          </p:nvPr>
        </p:nvSpPr>
        <p:spPr>
          <a:xfrm>
            <a:off x="496956" y="2077682"/>
            <a:ext cx="83364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rial"/>
              <a:buNone/>
              <a:defRPr b="0" i="0" sz="4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2" type="sldNum"/>
          </p:nvPr>
        </p:nvSpPr>
        <p:spPr>
          <a:xfrm>
            <a:off x="6772275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7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algn="r">
              <a:spcBef>
                <a:spcPts val="0"/>
              </a:spcBef>
              <a:buNone/>
              <a:defRPr b="0" i="0" sz="7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algn="r">
              <a:spcBef>
                <a:spcPts val="0"/>
              </a:spcBef>
              <a:buNone/>
              <a:defRPr b="0" i="0" sz="7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algn="r">
              <a:spcBef>
                <a:spcPts val="0"/>
              </a:spcBef>
              <a:buNone/>
              <a:defRPr b="0" i="0" sz="7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algn="r">
              <a:spcBef>
                <a:spcPts val="0"/>
              </a:spcBef>
              <a:buNone/>
              <a:defRPr b="0" i="0" sz="7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algn="r">
              <a:spcBef>
                <a:spcPts val="0"/>
              </a:spcBef>
              <a:buNone/>
              <a:defRPr b="0" i="0" sz="7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algn="r">
              <a:spcBef>
                <a:spcPts val="0"/>
              </a:spcBef>
              <a:buNone/>
              <a:defRPr b="0" i="0" sz="7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algn="r">
              <a:spcBef>
                <a:spcPts val="0"/>
              </a:spcBef>
              <a:buNone/>
              <a:defRPr b="0" i="0" sz="7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algn="r">
              <a:spcBef>
                <a:spcPts val="0"/>
              </a:spcBef>
              <a:buNone/>
              <a:defRPr b="0" i="0" sz="7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" name="Google Shape;28;p4"/>
          <p:cNvSpPr txBox="1"/>
          <p:nvPr>
            <p:ph idx="11" type="ftr"/>
          </p:nvPr>
        </p:nvSpPr>
        <p:spPr>
          <a:xfrm>
            <a:off x="314325" y="4767263"/>
            <a:ext cx="5153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8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9" cy="5144643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5"/>
          <p:cNvSpPr txBox="1"/>
          <p:nvPr>
            <p:ph type="title"/>
          </p:nvPr>
        </p:nvSpPr>
        <p:spPr>
          <a:xfrm>
            <a:off x="178903" y="197645"/>
            <a:ext cx="83364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" type="body"/>
          </p:nvPr>
        </p:nvSpPr>
        <p:spPr>
          <a:xfrm>
            <a:off x="178903" y="932262"/>
            <a:ext cx="7886700" cy="36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Char char="•"/>
              <a:defRPr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2" type="sldNum"/>
          </p:nvPr>
        </p:nvSpPr>
        <p:spPr>
          <a:xfrm>
            <a:off x="6772275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7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algn="r">
              <a:spcBef>
                <a:spcPts val="0"/>
              </a:spcBef>
              <a:buNone/>
              <a:defRPr b="0" i="0" sz="7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algn="r">
              <a:spcBef>
                <a:spcPts val="0"/>
              </a:spcBef>
              <a:buNone/>
              <a:defRPr b="0" i="0" sz="7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algn="r">
              <a:spcBef>
                <a:spcPts val="0"/>
              </a:spcBef>
              <a:buNone/>
              <a:defRPr b="0" i="0" sz="7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algn="r">
              <a:spcBef>
                <a:spcPts val="0"/>
              </a:spcBef>
              <a:buNone/>
              <a:defRPr b="0" i="0" sz="7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algn="r">
              <a:spcBef>
                <a:spcPts val="0"/>
              </a:spcBef>
              <a:buNone/>
              <a:defRPr b="0" i="0" sz="7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algn="r">
              <a:spcBef>
                <a:spcPts val="0"/>
              </a:spcBef>
              <a:buNone/>
              <a:defRPr b="0" i="0" sz="7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algn="r">
              <a:spcBef>
                <a:spcPts val="0"/>
              </a:spcBef>
              <a:buNone/>
              <a:defRPr b="0" i="0" sz="7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algn="r">
              <a:spcBef>
                <a:spcPts val="0"/>
              </a:spcBef>
              <a:buNone/>
              <a:defRPr b="0" i="0" sz="7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" name="Google Shape;34;p5"/>
          <p:cNvSpPr txBox="1"/>
          <p:nvPr>
            <p:ph idx="11" type="ftr"/>
          </p:nvPr>
        </p:nvSpPr>
        <p:spPr>
          <a:xfrm>
            <a:off x="314325" y="4767263"/>
            <a:ext cx="5153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8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Title and Content">
  <p:cSld name="6_Title and Content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oogle Shape;36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2297" y="-1678"/>
            <a:ext cx="9166295" cy="5145180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6"/>
          <p:cNvSpPr txBox="1"/>
          <p:nvPr>
            <p:ph type="title"/>
          </p:nvPr>
        </p:nvSpPr>
        <p:spPr>
          <a:xfrm>
            <a:off x="178904" y="197645"/>
            <a:ext cx="83364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" type="body"/>
          </p:nvPr>
        </p:nvSpPr>
        <p:spPr>
          <a:xfrm>
            <a:off x="178904" y="1080229"/>
            <a:ext cx="8514300" cy="36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2" type="sldNum"/>
          </p:nvPr>
        </p:nvSpPr>
        <p:spPr>
          <a:xfrm>
            <a:off x="6772275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7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algn="r">
              <a:spcBef>
                <a:spcPts val="0"/>
              </a:spcBef>
              <a:buNone/>
              <a:defRPr b="0" i="0" sz="7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algn="r">
              <a:spcBef>
                <a:spcPts val="0"/>
              </a:spcBef>
              <a:buNone/>
              <a:defRPr b="0" i="0" sz="7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algn="r">
              <a:spcBef>
                <a:spcPts val="0"/>
              </a:spcBef>
              <a:buNone/>
              <a:defRPr b="0" i="0" sz="7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algn="r">
              <a:spcBef>
                <a:spcPts val="0"/>
              </a:spcBef>
              <a:buNone/>
              <a:defRPr b="0" i="0" sz="7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algn="r">
              <a:spcBef>
                <a:spcPts val="0"/>
              </a:spcBef>
              <a:buNone/>
              <a:defRPr b="0" i="0" sz="7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algn="r">
              <a:spcBef>
                <a:spcPts val="0"/>
              </a:spcBef>
              <a:buNone/>
              <a:defRPr b="0" i="0" sz="7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algn="r">
              <a:spcBef>
                <a:spcPts val="0"/>
              </a:spcBef>
              <a:buNone/>
              <a:defRPr b="0" i="0" sz="7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algn="r">
              <a:spcBef>
                <a:spcPts val="0"/>
              </a:spcBef>
              <a:buNone/>
              <a:defRPr b="0" i="0" sz="7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" name="Google Shape;40;p6"/>
          <p:cNvSpPr/>
          <p:nvPr/>
        </p:nvSpPr>
        <p:spPr>
          <a:xfrm>
            <a:off x="9074485" y="5111262"/>
            <a:ext cx="70500" cy="3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" name="Google Shape;41;p6"/>
          <p:cNvSpPr txBox="1"/>
          <p:nvPr>
            <p:ph idx="11" type="ftr"/>
          </p:nvPr>
        </p:nvSpPr>
        <p:spPr>
          <a:xfrm>
            <a:off x="314325" y="4767263"/>
            <a:ext cx="5153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Title and Content">
  <p:cSld name="7_Title and Conte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3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951" y="-1678"/>
            <a:ext cx="9144953" cy="514518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7"/>
          <p:cNvSpPr txBox="1"/>
          <p:nvPr>
            <p:ph type="title"/>
          </p:nvPr>
        </p:nvSpPr>
        <p:spPr>
          <a:xfrm>
            <a:off x="178904" y="197645"/>
            <a:ext cx="83364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5" name="Google Shape;45;p7"/>
          <p:cNvSpPr txBox="1"/>
          <p:nvPr>
            <p:ph idx="1" type="body"/>
          </p:nvPr>
        </p:nvSpPr>
        <p:spPr>
          <a:xfrm>
            <a:off x="178904" y="1080229"/>
            <a:ext cx="3806700" cy="36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6" name="Google Shape;46;p7"/>
          <p:cNvSpPr txBox="1"/>
          <p:nvPr>
            <p:ph idx="12" type="sldNum"/>
          </p:nvPr>
        </p:nvSpPr>
        <p:spPr>
          <a:xfrm>
            <a:off x="6772275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7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algn="r">
              <a:spcBef>
                <a:spcPts val="0"/>
              </a:spcBef>
              <a:buNone/>
              <a:defRPr b="0" i="0" sz="7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algn="r">
              <a:spcBef>
                <a:spcPts val="0"/>
              </a:spcBef>
              <a:buNone/>
              <a:defRPr b="0" i="0" sz="7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algn="r">
              <a:spcBef>
                <a:spcPts val="0"/>
              </a:spcBef>
              <a:buNone/>
              <a:defRPr b="0" i="0" sz="7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algn="r">
              <a:spcBef>
                <a:spcPts val="0"/>
              </a:spcBef>
              <a:buNone/>
              <a:defRPr b="0" i="0" sz="7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algn="r">
              <a:spcBef>
                <a:spcPts val="0"/>
              </a:spcBef>
              <a:buNone/>
              <a:defRPr b="0" i="0" sz="7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algn="r">
              <a:spcBef>
                <a:spcPts val="0"/>
              </a:spcBef>
              <a:buNone/>
              <a:defRPr b="0" i="0" sz="7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algn="r">
              <a:spcBef>
                <a:spcPts val="0"/>
              </a:spcBef>
              <a:buNone/>
              <a:defRPr b="0" i="0" sz="7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algn="r">
              <a:spcBef>
                <a:spcPts val="0"/>
              </a:spcBef>
              <a:buNone/>
              <a:defRPr b="0" i="0" sz="7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7" name="Google Shape;47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31850" y="-23580"/>
            <a:ext cx="7144" cy="5143508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7"/>
          <p:cNvSpPr/>
          <p:nvPr/>
        </p:nvSpPr>
        <p:spPr>
          <a:xfrm>
            <a:off x="9074485" y="5111262"/>
            <a:ext cx="70500" cy="3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" name="Google Shape;49;p7"/>
          <p:cNvSpPr txBox="1"/>
          <p:nvPr>
            <p:ph idx="2" type="body"/>
          </p:nvPr>
        </p:nvSpPr>
        <p:spPr>
          <a:xfrm>
            <a:off x="4347127" y="1080229"/>
            <a:ext cx="3806700" cy="36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50" name="Google Shape;50;p7"/>
          <p:cNvSpPr txBox="1"/>
          <p:nvPr>
            <p:ph idx="3" type="body"/>
          </p:nvPr>
        </p:nvSpPr>
        <p:spPr>
          <a:xfrm>
            <a:off x="178904" y="1080229"/>
            <a:ext cx="7886700" cy="36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51" name="Google Shape;51;p7"/>
          <p:cNvSpPr txBox="1"/>
          <p:nvPr>
            <p:ph idx="11" type="ftr"/>
          </p:nvPr>
        </p:nvSpPr>
        <p:spPr>
          <a:xfrm>
            <a:off x="314325" y="4767263"/>
            <a:ext cx="5153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851" y="1"/>
            <a:ext cx="9140296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8"/>
          <p:cNvSpPr txBox="1"/>
          <p:nvPr>
            <p:ph type="title"/>
          </p:nvPr>
        </p:nvSpPr>
        <p:spPr>
          <a:xfrm>
            <a:off x="314325" y="2216161"/>
            <a:ext cx="85155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5" name="Google Shape;55;p8"/>
          <p:cNvSpPr txBox="1"/>
          <p:nvPr>
            <p:ph idx="11" type="ftr"/>
          </p:nvPr>
        </p:nvSpPr>
        <p:spPr>
          <a:xfrm>
            <a:off x="314325" y="4767263"/>
            <a:ext cx="5341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6" name="Google Shape;56;p8"/>
          <p:cNvSpPr txBox="1"/>
          <p:nvPr>
            <p:ph idx="12" type="sldNum"/>
          </p:nvPr>
        </p:nvSpPr>
        <p:spPr>
          <a:xfrm>
            <a:off x="6772275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b="0" i="0" sz="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b="0" i="0" sz="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b="0" i="0" sz="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b="0" i="0" sz="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b="0" i="0" sz="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b="0" i="0" sz="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b="0" i="0" sz="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b="0" i="0" sz="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">
  <p:cSld name="One Column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851" y="1"/>
            <a:ext cx="9140296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9"/>
          <p:cNvSpPr txBox="1"/>
          <p:nvPr>
            <p:ph idx="11" type="ftr"/>
          </p:nvPr>
        </p:nvSpPr>
        <p:spPr>
          <a:xfrm>
            <a:off x="314325" y="4767263"/>
            <a:ext cx="5341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type="title"/>
          </p:nvPr>
        </p:nvSpPr>
        <p:spPr>
          <a:xfrm>
            <a:off x="314325" y="273844"/>
            <a:ext cx="67758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1" name="Google Shape;61;p9"/>
          <p:cNvSpPr txBox="1"/>
          <p:nvPr>
            <p:ph idx="1" type="body"/>
          </p:nvPr>
        </p:nvSpPr>
        <p:spPr>
          <a:xfrm>
            <a:off x="314325" y="1146131"/>
            <a:ext cx="8515500" cy="34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32F3E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32F3E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32F3E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32F3E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32F3E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2" name="Google Shape;62;p9"/>
          <p:cNvSpPr txBox="1"/>
          <p:nvPr>
            <p:ph idx="12" type="sldNum"/>
          </p:nvPr>
        </p:nvSpPr>
        <p:spPr>
          <a:xfrm>
            <a:off x="6772275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4325" y="273844"/>
            <a:ext cx="85155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2F3E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232F3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4325" y="1369219"/>
            <a:ext cx="85155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32F3E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rgbClr val="232F3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32F3E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232F3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32F3E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rgbClr val="232F3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32F3E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232F3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32F3E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232F3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1" type="ftr"/>
          </p:nvPr>
        </p:nvSpPr>
        <p:spPr>
          <a:xfrm>
            <a:off x="314325" y="4767263"/>
            <a:ext cx="5153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7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2" type="sldNum"/>
          </p:nvPr>
        </p:nvSpPr>
        <p:spPr>
          <a:xfrm>
            <a:off x="6772275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7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7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7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7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7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7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7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7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7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1620">
          <p15:clr>
            <a:srgbClr val="F26B43"/>
          </p15:clr>
        </p15:guide>
        <p15:guide id="2" pos="2880">
          <p15:clr>
            <a:srgbClr val="F26B43"/>
          </p15:clr>
        </p15:guide>
        <p15:guide id="3" pos="198">
          <p15:clr>
            <a:srgbClr val="F26B43"/>
          </p15:clr>
        </p15:guide>
        <p15:guide id="4" pos="556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/>
          <p:nvPr>
            <p:ph type="ctrTitle"/>
          </p:nvPr>
        </p:nvSpPr>
        <p:spPr>
          <a:xfrm>
            <a:off x="4289300" y="906600"/>
            <a:ext cx="3829200" cy="31104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Foundations of cloud computing Project 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8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/>
              <a:t>Andrew Stefanich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Fenil Shah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/>
              <a:t>Ravi Voleti</a:t>
            </a:r>
            <a:endParaRPr sz="2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9"/>
          <p:cNvSpPr txBox="1"/>
          <p:nvPr>
            <p:ph type="title"/>
          </p:nvPr>
        </p:nvSpPr>
        <p:spPr>
          <a:xfrm>
            <a:off x="178903" y="197645"/>
            <a:ext cx="8336400" cy="584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Web-tier</a:t>
            </a:r>
            <a:endParaRPr/>
          </a:p>
        </p:txBody>
      </p:sp>
      <p:pic>
        <p:nvPicPr>
          <p:cNvPr id="125" name="Google Shape;12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738" y="1918900"/>
            <a:ext cx="8772525" cy="316230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9"/>
          <p:cNvSpPr txBox="1"/>
          <p:nvPr/>
        </p:nvSpPr>
        <p:spPr>
          <a:xfrm>
            <a:off x="185725" y="782350"/>
            <a:ext cx="8772600" cy="11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Char char="●"/>
            </a:pPr>
            <a:r>
              <a:rPr lang="en" sz="2100">
                <a:solidFill>
                  <a:srgbClr val="FFFFFF"/>
                </a:solidFill>
              </a:rPr>
              <a:t>Application Load balancer</a:t>
            </a:r>
            <a:endParaRPr sz="2100">
              <a:solidFill>
                <a:srgbClr val="FFFFFF"/>
              </a:solidFill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Char char="●"/>
            </a:pPr>
            <a:r>
              <a:rPr lang="en" sz="2100">
                <a:solidFill>
                  <a:srgbClr val="FFFFFF"/>
                </a:solidFill>
              </a:rPr>
              <a:t>AWS EC2 AutoScaling group</a:t>
            </a:r>
            <a:endParaRPr sz="2100">
              <a:solidFill>
                <a:srgbClr val="FFFFFF"/>
              </a:solidFill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Char char="●"/>
            </a:pPr>
            <a:r>
              <a:rPr lang="en" sz="2100">
                <a:solidFill>
                  <a:srgbClr val="FFFFFF"/>
                </a:solidFill>
              </a:rPr>
              <a:t>Security group</a:t>
            </a:r>
            <a:endParaRPr sz="21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0"/>
          <p:cNvSpPr txBox="1"/>
          <p:nvPr>
            <p:ph type="title"/>
          </p:nvPr>
        </p:nvSpPr>
        <p:spPr>
          <a:xfrm>
            <a:off x="178903" y="197645"/>
            <a:ext cx="8336400" cy="584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App-tier</a:t>
            </a:r>
            <a:endParaRPr/>
          </a:p>
        </p:txBody>
      </p:sp>
      <p:pic>
        <p:nvPicPr>
          <p:cNvPr id="132" name="Google Shape;13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981150"/>
            <a:ext cx="8839199" cy="3094625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0"/>
          <p:cNvSpPr txBox="1"/>
          <p:nvPr/>
        </p:nvSpPr>
        <p:spPr>
          <a:xfrm>
            <a:off x="185725" y="782350"/>
            <a:ext cx="8772600" cy="11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Char char="●"/>
            </a:pPr>
            <a:r>
              <a:rPr lang="en" sz="2100">
                <a:solidFill>
                  <a:srgbClr val="FFFFFF"/>
                </a:solidFill>
              </a:rPr>
              <a:t>Application Load balancer</a:t>
            </a:r>
            <a:endParaRPr sz="2100">
              <a:solidFill>
                <a:srgbClr val="FFFFFF"/>
              </a:solidFill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Char char="●"/>
            </a:pPr>
            <a:r>
              <a:rPr lang="en" sz="2100">
                <a:solidFill>
                  <a:srgbClr val="FFFFFF"/>
                </a:solidFill>
              </a:rPr>
              <a:t>AWS EC2 AutoScaling group</a:t>
            </a:r>
            <a:endParaRPr sz="2100">
              <a:solidFill>
                <a:srgbClr val="FFFFFF"/>
              </a:solidFill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Char char="●"/>
            </a:pPr>
            <a:r>
              <a:rPr lang="en" sz="2100">
                <a:solidFill>
                  <a:srgbClr val="FFFFFF"/>
                </a:solidFill>
              </a:rPr>
              <a:t>Security group</a:t>
            </a:r>
            <a:endParaRPr sz="21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1"/>
          <p:cNvSpPr txBox="1"/>
          <p:nvPr>
            <p:ph type="title"/>
          </p:nvPr>
        </p:nvSpPr>
        <p:spPr>
          <a:xfrm>
            <a:off x="178903" y="197645"/>
            <a:ext cx="8336400" cy="584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Scalability</a:t>
            </a:r>
            <a:endParaRPr/>
          </a:p>
        </p:txBody>
      </p:sp>
      <p:pic>
        <p:nvPicPr>
          <p:cNvPr id="139" name="Google Shape;13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2900" y="1147899"/>
            <a:ext cx="6622401" cy="1618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1"/>
          <p:cNvSpPr txBox="1"/>
          <p:nvPr/>
        </p:nvSpPr>
        <p:spPr>
          <a:xfrm>
            <a:off x="178900" y="1656250"/>
            <a:ext cx="1335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Auto-scaling groups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141" name="Google Shape;141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92899" y="3009050"/>
            <a:ext cx="6622400" cy="1962150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1"/>
          <p:cNvSpPr txBox="1"/>
          <p:nvPr/>
        </p:nvSpPr>
        <p:spPr>
          <a:xfrm>
            <a:off x="152500" y="3397450"/>
            <a:ext cx="1388100" cy="7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Launch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configurations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2"/>
          <p:cNvSpPr txBox="1"/>
          <p:nvPr>
            <p:ph type="title"/>
          </p:nvPr>
        </p:nvSpPr>
        <p:spPr>
          <a:xfrm>
            <a:off x="178903" y="197645"/>
            <a:ext cx="8336400" cy="584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DB-tier</a:t>
            </a:r>
            <a:endParaRPr/>
          </a:p>
        </p:txBody>
      </p:sp>
      <p:pic>
        <p:nvPicPr>
          <p:cNvPr id="148" name="Google Shape;14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571758"/>
            <a:ext cx="8839200" cy="2002041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2"/>
          <p:cNvSpPr txBox="1"/>
          <p:nvPr/>
        </p:nvSpPr>
        <p:spPr>
          <a:xfrm>
            <a:off x="185700" y="782350"/>
            <a:ext cx="8772600" cy="11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Char char="●"/>
            </a:pPr>
            <a:r>
              <a:rPr lang="en" sz="2100">
                <a:solidFill>
                  <a:srgbClr val="FFFFFF"/>
                </a:solidFill>
              </a:rPr>
              <a:t>Elasticache</a:t>
            </a:r>
            <a:endParaRPr sz="2100">
              <a:solidFill>
                <a:srgbClr val="FFFFFF"/>
              </a:solidFill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Char char="●"/>
            </a:pPr>
            <a:r>
              <a:rPr lang="en" sz="2100">
                <a:solidFill>
                  <a:srgbClr val="FFFFFF"/>
                </a:solidFill>
              </a:rPr>
              <a:t>Master Database</a:t>
            </a:r>
            <a:endParaRPr sz="2100">
              <a:solidFill>
                <a:srgbClr val="FFFFFF"/>
              </a:solidFill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Char char="●"/>
            </a:pPr>
            <a:r>
              <a:rPr lang="en" sz="2100">
                <a:solidFill>
                  <a:srgbClr val="FFFFFF"/>
                </a:solidFill>
              </a:rPr>
              <a:t>Standby Database</a:t>
            </a:r>
            <a:endParaRPr sz="21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3"/>
          <p:cNvSpPr txBox="1"/>
          <p:nvPr>
            <p:ph type="title"/>
          </p:nvPr>
        </p:nvSpPr>
        <p:spPr>
          <a:xfrm>
            <a:off x="178903" y="197645"/>
            <a:ext cx="8336400" cy="584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S3 Buckets</a:t>
            </a:r>
            <a:endParaRPr/>
          </a:p>
        </p:txBody>
      </p:sp>
      <p:pic>
        <p:nvPicPr>
          <p:cNvPr id="155" name="Google Shape;15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901" y="924725"/>
            <a:ext cx="3666300" cy="3948325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3"/>
          <p:cNvSpPr txBox="1"/>
          <p:nvPr/>
        </p:nvSpPr>
        <p:spPr>
          <a:xfrm>
            <a:off x="4572000" y="1926600"/>
            <a:ext cx="3994800" cy="129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Char char="●"/>
            </a:pPr>
            <a:r>
              <a:rPr lang="en" sz="2100">
                <a:solidFill>
                  <a:srgbClr val="FFFFFF"/>
                </a:solidFill>
              </a:rPr>
              <a:t>S3 static website</a:t>
            </a:r>
            <a:endParaRPr sz="2100">
              <a:solidFill>
                <a:srgbClr val="FFFFFF"/>
              </a:solidFill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Char char="●"/>
            </a:pPr>
            <a:r>
              <a:rPr lang="en" sz="2100">
                <a:solidFill>
                  <a:srgbClr val="FFFFFF"/>
                </a:solidFill>
              </a:rPr>
              <a:t>Logging bucket</a:t>
            </a:r>
            <a:endParaRPr sz="2100">
              <a:solidFill>
                <a:srgbClr val="FFFFFF"/>
              </a:solidFill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Char char="●"/>
            </a:pPr>
            <a:r>
              <a:rPr lang="en" sz="2100">
                <a:solidFill>
                  <a:srgbClr val="FFFFFF"/>
                </a:solidFill>
              </a:rPr>
              <a:t>Upload bucket</a:t>
            </a:r>
            <a:endParaRPr sz="21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4"/>
          <p:cNvSpPr txBox="1"/>
          <p:nvPr>
            <p:ph type="title"/>
          </p:nvPr>
        </p:nvSpPr>
        <p:spPr>
          <a:xfrm>
            <a:off x="178903" y="197645"/>
            <a:ext cx="8336400" cy="584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 (VPCs)</a:t>
            </a:r>
            <a:endParaRPr/>
          </a:p>
        </p:txBody>
      </p:sp>
      <p:sp>
        <p:nvSpPr>
          <p:cNvPr id="162" name="Google Shape;162;p24"/>
          <p:cNvSpPr txBox="1"/>
          <p:nvPr>
            <p:ph idx="1" type="body"/>
          </p:nvPr>
        </p:nvSpPr>
        <p:spPr>
          <a:xfrm>
            <a:off x="178903" y="932262"/>
            <a:ext cx="7886700" cy="36849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1 VPC per region (3 VPCs total)</a:t>
            </a:r>
            <a:endParaRPr/>
          </a:p>
        </p:txBody>
      </p:sp>
      <p:pic>
        <p:nvPicPr>
          <p:cNvPr id="163" name="Google Shape;16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8013" y="1953800"/>
            <a:ext cx="7648575" cy="180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5"/>
          <p:cNvSpPr txBox="1"/>
          <p:nvPr>
            <p:ph type="title"/>
          </p:nvPr>
        </p:nvSpPr>
        <p:spPr>
          <a:xfrm>
            <a:off x="178903" y="197645"/>
            <a:ext cx="8336400" cy="584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 (Subnets)</a:t>
            </a:r>
            <a:endParaRPr/>
          </a:p>
        </p:txBody>
      </p:sp>
      <p:sp>
        <p:nvSpPr>
          <p:cNvPr id="169" name="Google Shape;169;p25"/>
          <p:cNvSpPr txBox="1"/>
          <p:nvPr>
            <p:ph idx="1" type="body"/>
          </p:nvPr>
        </p:nvSpPr>
        <p:spPr>
          <a:xfrm>
            <a:off x="178903" y="932262"/>
            <a:ext cx="7886700" cy="36849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6 subnets per region (3 private/3 public) </a:t>
            </a:r>
            <a:endParaRPr/>
          </a:p>
        </p:txBody>
      </p:sp>
      <p:pic>
        <p:nvPicPr>
          <p:cNvPr id="170" name="Google Shape;17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6313" y="2062700"/>
            <a:ext cx="7191375" cy="2190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6"/>
          <p:cNvSpPr txBox="1"/>
          <p:nvPr>
            <p:ph type="title"/>
          </p:nvPr>
        </p:nvSpPr>
        <p:spPr>
          <a:xfrm>
            <a:off x="178903" y="197645"/>
            <a:ext cx="8336400" cy="584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 (Subnets)</a:t>
            </a:r>
            <a:endParaRPr/>
          </a:p>
        </p:txBody>
      </p:sp>
      <p:sp>
        <p:nvSpPr>
          <p:cNvPr id="176" name="Google Shape;176;p26"/>
          <p:cNvSpPr txBox="1"/>
          <p:nvPr>
            <p:ph idx="1" type="body"/>
          </p:nvPr>
        </p:nvSpPr>
        <p:spPr>
          <a:xfrm>
            <a:off x="178903" y="932262"/>
            <a:ext cx="7886700" cy="36849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6 subnets per region (3 private/3 public) </a:t>
            </a:r>
            <a:endParaRPr/>
          </a:p>
        </p:txBody>
      </p:sp>
      <p:pic>
        <p:nvPicPr>
          <p:cNvPr id="177" name="Google Shape;17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5300" y="2004925"/>
            <a:ext cx="7616051" cy="2366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7"/>
          <p:cNvSpPr txBox="1"/>
          <p:nvPr>
            <p:ph type="title"/>
          </p:nvPr>
        </p:nvSpPr>
        <p:spPr>
          <a:xfrm>
            <a:off x="178903" y="197645"/>
            <a:ext cx="8336400" cy="584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 (Subnets)</a:t>
            </a:r>
            <a:endParaRPr/>
          </a:p>
        </p:txBody>
      </p:sp>
      <p:sp>
        <p:nvSpPr>
          <p:cNvPr id="183" name="Google Shape;183;p27"/>
          <p:cNvSpPr txBox="1"/>
          <p:nvPr>
            <p:ph idx="1" type="body"/>
          </p:nvPr>
        </p:nvSpPr>
        <p:spPr>
          <a:xfrm>
            <a:off x="178903" y="932262"/>
            <a:ext cx="7886700" cy="36849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6 subnets per region (3 private/3 public) </a:t>
            </a:r>
            <a:endParaRPr/>
          </a:p>
        </p:txBody>
      </p:sp>
      <p:pic>
        <p:nvPicPr>
          <p:cNvPr id="184" name="Google Shape;18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4950" y="2029724"/>
            <a:ext cx="7468051" cy="232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8"/>
          <p:cNvSpPr txBox="1"/>
          <p:nvPr>
            <p:ph type="title"/>
          </p:nvPr>
        </p:nvSpPr>
        <p:spPr>
          <a:xfrm>
            <a:off x="178903" y="197645"/>
            <a:ext cx="8336400" cy="584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Security</a:t>
            </a:r>
            <a:endParaRPr/>
          </a:p>
        </p:txBody>
      </p:sp>
      <p:sp>
        <p:nvSpPr>
          <p:cNvPr id="190" name="Google Shape;190;p28"/>
          <p:cNvSpPr txBox="1"/>
          <p:nvPr>
            <p:ph idx="1" type="body"/>
          </p:nvPr>
        </p:nvSpPr>
        <p:spPr>
          <a:xfrm>
            <a:off x="178903" y="932262"/>
            <a:ext cx="7886700" cy="36849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Use of private subnets, no gateway</a:t>
            </a:r>
            <a:endParaRPr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Web/app tier security groups</a:t>
            </a:r>
            <a:endParaRPr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Port rules </a:t>
            </a:r>
            <a:endParaRPr/>
          </a:p>
        </p:txBody>
      </p:sp>
      <p:pic>
        <p:nvPicPr>
          <p:cNvPr id="191" name="Google Shape;19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9450" y="2381813"/>
            <a:ext cx="8277225" cy="1457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1"/>
          <p:cNvSpPr txBox="1"/>
          <p:nvPr>
            <p:ph type="title"/>
          </p:nvPr>
        </p:nvSpPr>
        <p:spPr>
          <a:xfrm>
            <a:off x="178903" y="197645"/>
            <a:ext cx="8336400" cy="584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73" name="Google Shape;73;p11"/>
          <p:cNvSpPr txBox="1"/>
          <p:nvPr>
            <p:ph idx="1" type="body"/>
          </p:nvPr>
        </p:nvSpPr>
        <p:spPr>
          <a:xfrm>
            <a:off x="178900" y="678723"/>
            <a:ext cx="7886700" cy="43581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6195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Introduction</a:t>
            </a:r>
            <a:endParaRPr/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Executive Summary</a:t>
            </a:r>
            <a:endParaRPr/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Requirements</a:t>
            </a:r>
            <a:endParaRPr/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Assumptions</a:t>
            </a:r>
            <a:endParaRPr/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High Availability and Business Continuity</a:t>
            </a:r>
            <a:endParaRPr/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Architecture</a:t>
            </a:r>
            <a:endParaRPr/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Scalability</a:t>
            </a:r>
            <a:endParaRPr/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Network</a:t>
            </a:r>
            <a:endParaRPr/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Security</a:t>
            </a:r>
            <a:endParaRPr/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Monitoring and Auditing</a:t>
            </a:r>
            <a:endParaRPr/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Next Steps and Conclusion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9"/>
          <p:cNvSpPr txBox="1"/>
          <p:nvPr>
            <p:ph type="title"/>
          </p:nvPr>
        </p:nvSpPr>
        <p:spPr>
          <a:xfrm>
            <a:off x="178903" y="197645"/>
            <a:ext cx="8336400" cy="584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Security</a:t>
            </a:r>
            <a:endParaRPr/>
          </a:p>
        </p:txBody>
      </p:sp>
      <p:sp>
        <p:nvSpPr>
          <p:cNvPr id="197" name="Google Shape;197;p29"/>
          <p:cNvSpPr txBox="1"/>
          <p:nvPr>
            <p:ph idx="1" type="body"/>
          </p:nvPr>
        </p:nvSpPr>
        <p:spPr>
          <a:xfrm>
            <a:off x="178903" y="932262"/>
            <a:ext cx="7886700" cy="36849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IAM best security practices</a:t>
            </a:r>
            <a:endParaRPr/>
          </a:p>
        </p:txBody>
      </p:sp>
      <p:pic>
        <p:nvPicPr>
          <p:cNvPr id="198" name="Google Shape;19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3325" y="1787313"/>
            <a:ext cx="6867525" cy="2733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0"/>
          <p:cNvSpPr txBox="1"/>
          <p:nvPr>
            <p:ph type="title"/>
          </p:nvPr>
        </p:nvSpPr>
        <p:spPr>
          <a:xfrm>
            <a:off x="178903" y="197645"/>
            <a:ext cx="8336400" cy="584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Security</a:t>
            </a:r>
            <a:endParaRPr/>
          </a:p>
        </p:txBody>
      </p:sp>
      <p:sp>
        <p:nvSpPr>
          <p:cNvPr id="204" name="Google Shape;204;p30"/>
          <p:cNvSpPr txBox="1"/>
          <p:nvPr>
            <p:ph idx="1" type="body"/>
          </p:nvPr>
        </p:nvSpPr>
        <p:spPr>
          <a:xfrm>
            <a:off x="178903" y="932262"/>
            <a:ext cx="7886700" cy="36849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Programmatic access: administrators</a:t>
            </a:r>
            <a:endParaRPr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Console access: all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MFA for administrators</a:t>
            </a:r>
            <a:endParaRPr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Password policy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8 characters, 1 uppercase, 1 lowercase, 1 number, 1 special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Forced changed every 90 days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No re-use of previous three passwords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1"/>
          <p:cNvSpPr txBox="1"/>
          <p:nvPr>
            <p:ph type="title"/>
          </p:nvPr>
        </p:nvSpPr>
        <p:spPr>
          <a:xfrm>
            <a:off x="178903" y="197645"/>
            <a:ext cx="8336400" cy="584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Monitoring and Auditing</a:t>
            </a:r>
            <a:endParaRPr/>
          </a:p>
        </p:txBody>
      </p:sp>
      <p:sp>
        <p:nvSpPr>
          <p:cNvPr id="210" name="Google Shape;210;p31"/>
          <p:cNvSpPr txBox="1"/>
          <p:nvPr>
            <p:ph idx="1" type="body"/>
          </p:nvPr>
        </p:nvSpPr>
        <p:spPr>
          <a:xfrm>
            <a:off x="236403" y="932262"/>
            <a:ext cx="7886700" cy="36849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900"/>
              <a:t>Services Used:</a:t>
            </a:r>
            <a:endParaRPr sz="1900"/>
          </a:p>
          <a:p>
            <a:pPr indent="-323850" lvl="0" marL="457200" rtl="0" algn="l">
              <a:spcBef>
                <a:spcPts val="8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Cloud Trail for auditing.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Cloud Watch for monitoring.</a:t>
            </a:r>
            <a:endParaRPr sz="15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900"/>
              <a:t>Reasons:</a:t>
            </a:r>
            <a:endParaRPr sz="1900"/>
          </a:p>
          <a:p>
            <a:pPr indent="-323850" lvl="0" marL="457200" rtl="0" algn="l">
              <a:spcBef>
                <a:spcPts val="8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They are AWS managed services that integrate extremely well with the current </a:t>
            </a:r>
            <a:r>
              <a:rPr lang="en" sz="1500"/>
              <a:t>architecture.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Continuously monitor, and retain account activity related to actions across your AWS infrastructure. 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Log the event history of AWS account activity, including actions taken through the AWS Management Console, AWS SDKs, command line tools, and other AWS services.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Ensure that is an audit trail for all executed API calls.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Ensure that logs are stored in a secure location.</a:t>
            </a:r>
            <a:endParaRPr sz="15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2"/>
          <p:cNvSpPr txBox="1"/>
          <p:nvPr>
            <p:ph type="title"/>
          </p:nvPr>
        </p:nvSpPr>
        <p:spPr>
          <a:xfrm>
            <a:off x="178903" y="197645"/>
            <a:ext cx="8336400" cy="584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Steps and Conclusion</a:t>
            </a:r>
            <a:endParaRPr/>
          </a:p>
        </p:txBody>
      </p:sp>
      <p:sp>
        <p:nvSpPr>
          <p:cNvPr id="216" name="Google Shape;216;p32"/>
          <p:cNvSpPr txBox="1"/>
          <p:nvPr>
            <p:ph idx="1" type="body"/>
          </p:nvPr>
        </p:nvSpPr>
        <p:spPr>
          <a:xfrm>
            <a:off x="178900" y="1267730"/>
            <a:ext cx="7886700" cy="22788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Implement the preceding AWS infrastructure. </a:t>
            </a:r>
            <a:endParaRPr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Spend time stress testing network/application.</a:t>
            </a:r>
            <a:endParaRPr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Test for scalability and simulate loss of availability zones and regions for </a:t>
            </a:r>
            <a:r>
              <a:rPr lang="en"/>
              <a:t>business</a:t>
            </a:r>
            <a:r>
              <a:rPr lang="en"/>
              <a:t> continuity.</a:t>
            </a:r>
            <a:endParaRPr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Deploy to users for a full scale test.</a:t>
            </a:r>
            <a:endParaRPr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Final deployment on a production scale.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3"/>
          <p:cNvSpPr txBox="1"/>
          <p:nvPr>
            <p:ph type="title"/>
          </p:nvPr>
        </p:nvSpPr>
        <p:spPr>
          <a:xfrm>
            <a:off x="178903" y="197645"/>
            <a:ext cx="8336400" cy="584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33"/>
          <p:cNvSpPr txBox="1"/>
          <p:nvPr>
            <p:ph idx="1" type="body"/>
          </p:nvPr>
        </p:nvSpPr>
        <p:spPr>
          <a:xfrm>
            <a:off x="282375" y="2346703"/>
            <a:ext cx="7886700" cy="706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/>
              <a:t>Thank you</a:t>
            </a:r>
            <a:endParaRPr sz="30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2"/>
          <p:cNvSpPr txBox="1"/>
          <p:nvPr>
            <p:ph type="title"/>
          </p:nvPr>
        </p:nvSpPr>
        <p:spPr>
          <a:xfrm>
            <a:off x="178903" y="197645"/>
            <a:ext cx="8336400" cy="584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79" name="Google Shape;79;p12"/>
          <p:cNvSpPr txBox="1"/>
          <p:nvPr>
            <p:ph idx="1" type="body"/>
          </p:nvPr>
        </p:nvSpPr>
        <p:spPr>
          <a:xfrm>
            <a:off x="178900" y="702200"/>
            <a:ext cx="8336400" cy="41676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600"/>
              <a:t>Problem:</a:t>
            </a:r>
            <a:endParaRPr sz="16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400"/>
              <a:t>A medical company wants to build an online medical social networking and diagnosis assistance application in three regions APAC, US and Europe.The application connects patients and doctors to: </a:t>
            </a:r>
            <a:endParaRPr sz="1400"/>
          </a:p>
          <a:p>
            <a:pPr indent="-317500" lvl="0" marL="457200" rtl="0" algn="l"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Allow online appointments, remote consultation, remote diagnosis, electronic prescription transfer, and payment services.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Allow customers to upload documents and images. Text is extracted from documents, and images are converted into multiple formats.</a:t>
            </a:r>
            <a:endParaRPr sz="14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600"/>
              <a:t>Solution:</a:t>
            </a:r>
            <a:endParaRPr sz="16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400"/>
              <a:t>We solve the following problem by implementing a 3-</a:t>
            </a:r>
            <a:r>
              <a:rPr lang="en" sz="1400"/>
              <a:t>tiered</a:t>
            </a:r>
            <a:r>
              <a:rPr lang="en" sz="1400"/>
              <a:t> cloud architecture system.</a:t>
            </a:r>
            <a:endParaRPr sz="14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400"/>
              <a:t>The web tier han</a:t>
            </a:r>
            <a:r>
              <a:rPr lang="en" sz="1400"/>
              <a:t>dles </a:t>
            </a:r>
            <a:r>
              <a:rPr lang="en" sz="1400"/>
              <a:t>login and serves web pages to the users for utilizing various apps along with uploading documents to s3 bucket.</a:t>
            </a:r>
            <a:endParaRPr sz="14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400"/>
              <a:t>The app tier handles </a:t>
            </a:r>
            <a:r>
              <a:rPr lang="en" sz="1400"/>
              <a:t>online appointments, remote consultation, remote diagnosis, electronic prescription transfer, and payment services.Additionally, the app tier would also allow text processing and image processing from s3 buckets.</a:t>
            </a:r>
            <a:endParaRPr sz="14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400"/>
              <a:t>The backend has s3 bucket for handling documents, RDS for login and structured data and an elastic cache for faster access.</a:t>
            </a:r>
            <a:endParaRPr sz="14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/>
          <p:nvPr>
            <p:ph type="title"/>
          </p:nvPr>
        </p:nvSpPr>
        <p:spPr>
          <a:xfrm>
            <a:off x="178903" y="197645"/>
            <a:ext cx="8336400" cy="584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Executive Summary (Project Goals)</a:t>
            </a:r>
            <a:endParaRPr/>
          </a:p>
        </p:txBody>
      </p:sp>
      <p:sp>
        <p:nvSpPr>
          <p:cNvPr id="85" name="Google Shape;85;p13"/>
          <p:cNvSpPr txBox="1"/>
          <p:nvPr>
            <p:ph idx="1" type="body"/>
          </p:nvPr>
        </p:nvSpPr>
        <p:spPr>
          <a:xfrm>
            <a:off x="178901" y="932250"/>
            <a:ext cx="5774400" cy="36849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6195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Provide infrastructure to support the application use-cases</a:t>
            </a:r>
            <a:endParaRPr/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Design infrastructure for reliability and scalability</a:t>
            </a:r>
            <a:endParaRPr/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Accommodate a multi-region customer base</a:t>
            </a:r>
            <a:endParaRPr/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Replicate existing tier architecture</a:t>
            </a:r>
            <a:endParaRPr/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Support existing Microsoft stack in the cloud</a:t>
            </a:r>
            <a:endParaRPr/>
          </a:p>
        </p:txBody>
      </p:sp>
      <p:pic>
        <p:nvPicPr>
          <p:cNvPr id="86" name="Google Shape;8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53300" y="966775"/>
            <a:ext cx="3009900" cy="3209925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3"/>
          <p:cNvSpPr txBox="1"/>
          <p:nvPr/>
        </p:nvSpPr>
        <p:spPr>
          <a:xfrm>
            <a:off x="6134100" y="4392750"/>
            <a:ext cx="3009900" cy="2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Existing customer architecture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/>
          <p:nvPr>
            <p:ph type="title"/>
          </p:nvPr>
        </p:nvSpPr>
        <p:spPr>
          <a:xfrm>
            <a:off x="178903" y="197645"/>
            <a:ext cx="8336400" cy="584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Requirements</a:t>
            </a:r>
            <a:endParaRPr/>
          </a:p>
        </p:txBody>
      </p:sp>
      <p:sp>
        <p:nvSpPr>
          <p:cNvPr id="93" name="Google Shape;93;p14"/>
          <p:cNvSpPr txBox="1"/>
          <p:nvPr>
            <p:ph idx="1" type="body"/>
          </p:nvPr>
        </p:nvSpPr>
        <p:spPr>
          <a:xfrm>
            <a:off x="178900" y="782348"/>
            <a:ext cx="7886700" cy="41757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49250" lvl="1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Calibri"/>
              <a:buChar char="•"/>
            </a:pPr>
            <a:r>
              <a:rPr b="1" lang="en" sz="1700">
                <a:solidFill>
                  <a:srgbClr val="FFFFFF"/>
                </a:solidFill>
              </a:rPr>
              <a:t>Configuring </a:t>
            </a:r>
            <a:r>
              <a:rPr lang="en" sz="1700">
                <a:solidFill>
                  <a:srgbClr val="FFFFFF"/>
                </a:solidFill>
              </a:rPr>
              <a:t>access permissions to conform with AWS best practices.</a:t>
            </a:r>
            <a:endParaRPr sz="1700">
              <a:solidFill>
                <a:srgbClr val="FFFFFF"/>
              </a:solidFill>
            </a:endParaRPr>
          </a:p>
          <a:p>
            <a:pPr indent="-349250" lvl="1" marL="3429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Calibri"/>
              <a:buChar char="•"/>
            </a:pPr>
            <a:r>
              <a:rPr b="1" lang="en" sz="1700">
                <a:solidFill>
                  <a:srgbClr val="FFFFFF"/>
                </a:solidFill>
              </a:rPr>
              <a:t>Building</a:t>
            </a:r>
            <a:r>
              <a:rPr lang="en" sz="1700">
                <a:solidFill>
                  <a:srgbClr val="FFFFFF"/>
                </a:solidFill>
              </a:rPr>
              <a:t> networks that conform to AWS best practices while providing all the necessary network services to the application in their different environments.</a:t>
            </a:r>
            <a:endParaRPr sz="1100">
              <a:solidFill>
                <a:srgbClr val="FFFFFF"/>
              </a:solidFill>
            </a:endParaRPr>
          </a:p>
          <a:p>
            <a:pPr indent="-349250" lvl="1" marL="3429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Calibri"/>
              <a:buChar char="•"/>
            </a:pPr>
            <a:r>
              <a:rPr b="1" lang="en" sz="1700">
                <a:solidFill>
                  <a:srgbClr val="FFFFFF"/>
                </a:solidFill>
              </a:rPr>
              <a:t>Building</a:t>
            </a:r>
            <a:r>
              <a:rPr lang="en" sz="1700">
                <a:solidFill>
                  <a:srgbClr val="FFFFFF"/>
                </a:solidFill>
              </a:rPr>
              <a:t> an architecture that matches the current architecture at the server hosting company and that can handle doubling the number of servers.</a:t>
            </a:r>
            <a:endParaRPr sz="1100">
              <a:solidFill>
                <a:srgbClr val="FFFFFF"/>
              </a:solidFill>
            </a:endParaRPr>
          </a:p>
          <a:p>
            <a:pPr indent="-349250" lvl="1" marL="3429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Calibri"/>
              <a:buChar char="•"/>
            </a:pPr>
            <a:r>
              <a:rPr b="1" lang="en" sz="1700">
                <a:solidFill>
                  <a:srgbClr val="FFFFFF"/>
                </a:solidFill>
              </a:rPr>
              <a:t>Securing</a:t>
            </a:r>
            <a:r>
              <a:rPr lang="en" sz="1700">
                <a:solidFill>
                  <a:srgbClr val="FFFFFF"/>
                </a:solidFill>
              </a:rPr>
              <a:t> all medical information, as medical information usually contains highly sensitive personally identifiable information (PII). </a:t>
            </a:r>
            <a:endParaRPr sz="1100">
              <a:solidFill>
                <a:srgbClr val="FFFFFF"/>
              </a:solidFill>
            </a:endParaRPr>
          </a:p>
          <a:p>
            <a:pPr indent="-349250" lvl="1" marL="3429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Calibri"/>
              <a:buChar char="•"/>
            </a:pPr>
            <a:r>
              <a:rPr b="1" lang="en" sz="1700">
                <a:solidFill>
                  <a:srgbClr val="FFFFFF"/>
                </a:solidFill>
              </a:rPr>
              <a:t>Utilizing</a:t>
            </a:r>
            <a:r>
              <a:rPr lang="en" sz="1700">
                <a:solidFill>
                  <a:srgbClr val="FFFFFF"/>
                </a:solidFill>
              </a:rPr>
              <a:t> load balancers for web tier and application tier that must support </a:t>
            </a:r>
            <a:r>
              <a:rPr b="1" lang="en" sz="1700">
                <a:solidFill>
                  <a:srgbClr val="FFFFFF"/>
                </a:solidFill>
              </a:rPr>
              <a:t>HTTP, HTTPS, TCP protocols</a:t>
            </a:r>
            <a:r>
              <a:rPr lang="en" sz="1700">
                <a:solidFill>
                  <a:srgbClr val="FFFFFF"/>
                </a:solidFill>
              </a:rPr>
              <a:t> </a:t>
            </a:r>
            <a:r>
              <a:rPr b="1" lang="en" sz="1700">
                <a:solidFill>
                  <a:srgbClr val="FFFFFF"/>
                </a:solidFill>
              </a:rPr>
              <a:t>plans to move their application into AWS.</a:t>
            </a:r>
            <a:endParaRPr sz="1100">
              <a:solidFill>
                <a:srgbClr val="FFFFFF"/>
              </a:solidFill>
            </a:endParaRPr>
          </a:p>
          <a:p>
            <a:pPr indent="-349250" lvl="1" marL="3429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Calibri"/>
              <a:buChar char="•"/>
            </a:pPr>
            <a:r>
              <a:rPr b="1" lang="en" sz="1700">
                <a:solidFill>
                  <a:srgbClr val="FFFFFF"/>
                </a:solidFill>
              </a:rPr>
              <a:t>Architecture </a:t>
            </a:r>
            <a:r>
              <a:rPr lang="en" sz="1700">
                <a:solidFill>
                  <a:srgbClr val="FFFFFF"/>
                </a:solidFill>
              </a:rPr>
              <a:t>should be resilient (built for business continuity).</a:t>
            </a:r>
            <a:endParaRPr sz="1100">
              <a:solidFill>
                <a:srgbClr val="FFFFFF"/>
              </a:solidFill>
            </a:endParaRPr>
          </a:p>
          <a:p>
            <a:pPr indent="-349250" lvl="1" marL="3429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Calibri"/>
              <a:buChar char="•"/>
            </a:pPr>
            <a:r>
              <a:rPr b="1" lang="en" sz="1700">
                <a:solidFill>
                  <a:srgbClr val="FFFFFF"/>
                </a:solidFill>
              </a:rPr>
              <a:t>Configuring</a:t>
            </a:r>
            <a:r>
              <a:rPr lang="en" sz="1700">
                <a:solidFill>
                  <a:srgbClr val="FFFFFF"/>
                </a:solidFill>
              </a:rPr>
              <a:t> auditing to track all user actions.</a:t>
            </a:r>
            <a:endParaRPr sz="11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/>
          <p:nvPr>
            <p:ph type="title"/>
          </p:nvPr>
        </p:nvSpPr>
        <p:spPr>
          <a:xfrm>
            <a:off x="178903" y="197645"/>
            <a:ext cx="8336400" cy="584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Assumptions</a:t>
            </a:r>
            <a:endParaRPr/>
          </a:p>
        </p:txBody>
      </p:sp>
      <p:sp>
        <p:nvSpPr>
          <p:cNvPr id="99" name="Google Shape;99;p15"/>
          <p:cNvSpPr txBox="1"/>
          <p:nvPr>
            <p:ph idx="1" type="body"/>
          </p:nvPr>
        </p:nvSpPr>
        <p:spPr>
          <a:xfrm>
            <a:off x="178903" y="1008462"/>
            <a:ext cx="7886700" cy="36849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6195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en"/>
              <a:t>We will be using a general purpose (T3) instances which satisfy the customer’s requirements.</a:t>
            </a:r>
            <a:endParaRPr/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en"/>
              <a:t>Web-tier and App-tier instances will have 30GB storage by default.</a:t>
            </a:r>
            <a:endParaRPr/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en"/>
              <a:t>All the communication would be done through port 443 only.</a:t>
            </a:r>
            <a:endParaRPr/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en"/>
              <a:t>If there is a region failover, the users will be redirected to a static website from another region.</a:t>
            </a:r>
            <a:endParaRPr/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en"/>
              <a:t>Data </a:t>
            </a:r>
            <a:r>
              <a:rPr lang="en"/>
              <a:t>sovereignty</a:t>
            </a:r>
            <a:r>
              <a:rPr lang="en"/>
              <a:t> must be upheld (data kept within region)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6"/>
          <p:cNvSpPr txBox="1"/>
          <p:nvPr>
            <p:ph type="title"/>
          </p:nvPr>
        </p:nvSpPr>
        <p:spPr>
          <a:xfrm>
            <a:off x="178903" y="197645"/>
            <a:ext cx="8336400" cy="584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High </a:t>
            </a:r>
            <a:r>
              <a:rPr lang="en"/>
              <a:t>Availability</a:t>
            </a:r>
            <a:r>
              <a:rPr lang="en"/>
              <a:t> and Business Continuity</a:t>
            </a:r>
            <a:endParaRPr/>
          </a:p>
        </p:txBody>
      </p:sp>
      <p:sp>
        <p:nvSpPr>
          <p:cNvPr id="105" name="Google Shape;105;p16"/>
          <p:cNvSpPr txBox="1"/>
          <p:nvPr>
            <p:ph idx="1" type="body"/>
          </p:nvPr>
        </p:nvSpPr>
        <p:spPr>
          <a:xfrm>
            <a:off x="178900" y="932250"/>
            <a:ext cx="8604300" cy="36849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6195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en"/>
              <a:t>We need to ensure that the application is highly available and has minimum downtime in case of a failover.</a:t>
            </a:r>
            <a:endParaRPr/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en"/>
              <a:t>We will be using Amazon EC2 Auto Scaling to deal with this.</a:t>
            </a:r>
            <a:endParaRPr/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en"/>
              <a:t>Amazon EC2 Auto Scaling is used so that the instances are distributed across multiple </a:t>
            </a:r>
            <a:r>
              <a:rPr lang="en"/>
              <a:t>Availability</a:t>
            </a:r>
            <a:r>
              <a:rPr lang="en"/>
              <a:t> Zones per region in order to deal with an Availability Zone failover. </a:t>
            </a:r>
            <a:endParaRPr/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en"/>
              <a:t>Adding Auto Scaling helps ensure that the application will always have the right amount of capacity to handle the traffic.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/>
          <p:nvPr>
            <p:ph type="title"/>
          </p:nvPr>
        </p:nvSpPr>
        <p:spPr>
          <a:xfrm>
            <a:off x="178903" y="197645"/>
            <a:ext cx="8336400" cy="584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Architecture</a:t>
            </a:r>
            <a:endParaRPr/>
          </a:p>
        </p:txBody>
      </p:sp>
      <p:pic>
        <p:nvPicPr>
          <p:cNvPr id="111" name="Google Shape;11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7838" y="782350"/>
            <a:ext cx="3667468" cy="4361148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7"/>
          <p:cNvSpPr txBox="1"/>
          <p:nvPr/>
        </p:nvSpPr>
        <p:spPr>
          <a:xfrm>
            <a:off x="373750" y="782350"/>
            <a:ext cx="3844200" cy="41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Char char="●"/>
            </a:pPr>
            <a:r>
              <a:rPr lang="en" sz="2100">
                <a:solidFill>
                  <a:srgbClr val="FFFFFF"/>
                </a:solidFill>
              </a:rPr>
              <a:t>3-tier architecture</a:t>
            </a:r>
            <a:endParaRPr sz="2100">
              <a:solidFill>
                <a:srgbClr val="FFFFFF"/>
              </a:solidFill>
            </a:endParaRPr>
          </a:p>
          <a:p>
            <a:pPr indent="-3619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Char char="●"/>
            </a:pPr>
            <a:r>
              <a:rPr lang="en" sz="2100">
                <a:solidFill>
                  <a:srgbClr val="FFFFFF"/>
                </a:solidFill>
              </a:rPr>
              <a:t>Web-tier</a:t>
            </a:r>
            <a:endParaRPr sz="2100">
              <a:solidFill>
                <a:srgbClr val="FFFFFF"/>
              </a:solidFill>
            </a:endParaRPr>
          </a:p>
          <a:p>
            <a:pPr indent="-3619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Char char="●"/>
            </a:pPr>
            <a:r>
              <a:rPr lang="en" sz="2100">
                <a:solidFill>
                  <a:srgbClr val="FFFFFF"/>
                </a:solidFill>
              </a:rPr>
              <a:t>App-tier</a:t>
            </a:r>
            <a:endParaRPr sz="2100">
              <a:solidFill>
                <a:srgbClr val="FFFFFF"/>
              </a:solidFill>
            </a:endParaRPr>
          </a:p>
          <a:p>
            <a:pPr indent="-3619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Char char="●"/>
            </a:pPr>
            <a:r>
              <a:rPr lang="en" sz="2100">
                <a:solidFill>
                  <a:srgbClr val="FFFFFF"/>
                </a:solidFill>
              </a:rPr>
              <a:t>Database</a:t>
            </a:r>
            <a:endParaRPr sz="2100">
              <a:solidFill>
                <a:srgbClr val="FFFFFF"/>
              </a:solidFill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Char char="●"/>
            </a:pPr>
            <a:r>
              <a:rPr lang="en" sz="2100">
                <a:solidFill>
                  <a:srgbClr val="FFFFFF"/>
                </a:solidFill>
              </a:rPr>
              <a:t>Route53</a:t>
            </a:r>
            <a:endParaRPr sz="2100">
              <a:solidFill>
                <a:srgbClr val="FFFFFF"/>
              </a:solidFill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Char char="●"/>
            </a:pPr>
            <a:r>
              <a:rPr lang="en" sz="2100">
                <a:solidFill>
                  <a:srgbClr val="FFFFFF"/>
                </a:solidFill>
              </a:rPr>
              <a:t>WAF</a:t>
            </a:r>
            <a:endParaRPr sz="2100">
              <a:solidFill>
                <a:srgbClr val="FFFFFF"/>
              </a:solidFill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Char char="●"/>
            </a:pPr>
            <a:r>
              <a:rPr lang="en" sz="2100">
                <a:solidFill>
                  <a:srgbClr val="FFFFFF"/>
                </a:solidFill>
              </a:rPr>
              <a:t>Three S3 buckets</a:t>
            </a:r>
            <a:endParaRPr sz="21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8"/>
          <p:cNvSpPr txBox="1"/>
          <p:nvPr>
            <p:ph type="title"/>
          </p:nvPr>
        </p:nvSpPr>
        <p:spPr>
          <a:xfrm>
            <a:off x="178903" y="197645"/>
            <a:ext cx="8336400" cy="584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Entry</a:t>
            </a:r>
            <a:endParaRPr/>
          </a:p>
        </p:txBody>
      </p:sp>
      <p:pic>
        <p:nvPicPr>
          <p:cNvPr id="118" name="Google Shape;11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3725" y="2126675"/>
            <a:ext cx="8536549" cy="2676525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8"/>
          <p:cNvSpPr txBox="1"/>
          <p:nvPr/>
        </p:nvSpPr>
        <p:spPr>
          <a:xfrm>
            <a:off x="444950" y="898775"/>
            <a:ext cx="8115600" cy="12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Char char="●"/>
            </a:pPr>
            <a:r>
              <a:rPr lang="en" sz="2100">
                <a:solidFill>
                  <a:srgbClr val="FFFFFF"/>
                </a:solidFill>
              </a:rPr>
              <a:t>Route53 used to redirect user to appropriate region</a:t>
            </a:r>
            <a:endParaRPr sz="2100">
              <a:solidFill>
                <a:srgbClr val="FFFFFF"/>
              </a:solidFill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Char char="●"/>
            </a:pPr>
            <a:r>
              <a:rPr lang="en" sz="2100">
                <a:solidFill>
                  <a:srgbClr val="FFFFFF"/>
                </a:solidFill>
              </a:rPr>
              <a:t>AWS WAF used to protect against common web exploits</a:t>
            </a:r>
            <a:endParaRPr sz="21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